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1" autoAdjust="0"/>
    <p:restoredTop sz="94660"/>
  </p:normalViewPr>
  <p:slideViewPr>
    <p:cSldViewPr snapToGrid="0">
      <p:cViewPr varScale="1">
        <p:scale>
          <a:sx n="95" d="100"/>
          <a:sy n="95" d="100"/>
        </p:scale>
        <p:origin x="86" y="2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D72C-42FA-4C6A-8C24-646400A12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72376-781E-4826-9B27-C2B413166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C6A1F-A7C2-4499-8B14-D1AAE2D4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45A5D-98BA-4EE4-A1BE-5405D9DD6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5F6D-4986-4BE8-A181-8E45C36C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435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1328-77C2-4AC9-BB6D-2AD5D221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A2BB1-8CAD-47C9-8D2F-E1AB34D68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07F1-8983-401A-A7CD-CF5F10B18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CA419-0EF6-406C-B513-F072B6A3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951FE-CAB3-47DF-B11E-9513E1A9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704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6AC52-71D6-48AC-A313-62F25B81A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5D522-3301-45AA-ABF2-8A37A44E5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05627-B801-420A-9483-0792A773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D6BA2-0055-4436-B9FB-994DD299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093B4-0A9C-456E-A870-B4DD0B81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3648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BFEB-48FD-4646-9EDE-62C616EF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2A62-9012-4688-984C-73D8F96A1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2950E-A3F2-4025-91D4-AEA9FA11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9FE4-4134-42C6-A8EB-E4B5146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D3370-2BB6-4F17-90EE-B03C5FE0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5589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5CFE-B44B-44BC-9784-6ED4FB0C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E778A-1441-4A18-8F8E-EAF2A8A0D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68D14-5967-459E-AA0E-D6BCC6E64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D697C-8399-40E0-8AEF-1E3DDCE6E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6007-539E-4546-A1C5-459C7328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553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DF52-2307-4F8D-B83D-1421668C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727F5-E573-4D1A-9121-F526FC448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E73DD-9239-48EB-BBB3-E9A57DB6B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C305E-830A-426E-86E3-B8C29AE14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D35EC-9C51-4D9D-805A-091F01D6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20E43-AC6C-4F7B-93B7-A0E3EB43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678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524F-6635-4F8C-9AED-5F3441E59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69ADF-05EE-4753-9A56-BA663CB69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D0158-D283-48DE-94BD-5820390AB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08A1E-90E4-4B28-8976-B3212F055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5DBBD-5B23-4B56-8E3B-043FC45289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3621F4-AA08-48B5-A255-A831C9FA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CFCED-9BCD-41D3-A610-0A14C910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5B73C-B95E-476D-AFEC-A3A67664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599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578F-DF9E-48CB-B278-D02490ED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9C646-767C-45A9-BBFB-DD670ECD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BDEAF-48E9-46FD-8AE5-E6BEB532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F9DA7-7C02-42A5-BC5F-CA5EFEF7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214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1D49D3-8ECE-4DFF-B02F-739E22D9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5A50E-7877-4563-83E3-7638E1A4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CC9B8-DE64-4A32-ADF8-2AE87DB3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400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56B9-79CF-459B-B892-1D30FB1E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C817-C736-443B-8044-694B5721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1CC7D-02FB-4DBF-B998-05431F9A4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06566-0857-4E95-820A-0753A146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8E5AE-79C7-4ACB-9FDE-8345A2D9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38CA1-A5C3-46B9-AD8D-1A97EEE1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83791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50A6-D128-4AF1-AB15-F4D19585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BEBEC-8791-4BD9-AB5D-A8053E26A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4383D-A951-4B43-A471-A312CAF97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B8B72-77B7-4560-ABDD-9C7BC4A1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A980F-5D7C-4038-BA7C-0413FA2A3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FFAA5-E606-454B-AEE0-7DEA73F4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5473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B0AEC-8035-4655-9722-66161E7E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7B898-7B0B-4682-9EFE-F619BBBB8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68F6C-1707-449E-8E7C-5DB4B7666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15F8B-FB7F-47C8-9D72-0853DD247C36}" type="datetimeFigureOut">
              <a:rPr lang="en-NZ" smtClean="0"/>
              <a:t>27/04/2019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57A00-A31E-4D60-8631-ABED4569E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3DEAB-7C29-4961-AC31-48FE269AC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F2B5B-16C6-4662-8DDD-1FEA74F5EEE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626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dtflightappgsa.z19.web.core.windows.net/index-signalr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26C9D8C8-6DAC-4E40-BF2F-7410F0B04BCF}"/>
              </a:ext>
            </a:extLst>
          </p:cNvPr>
          <p:cNvSpPr txBox="1">
            <a:spLocks/>
          </p:cNvSpPr>
          <p:nvPr/>
        </p:nvSpPr>
        <p:spPr>
          <a:xfrm>
            <a:off x="588260" y="700471"/>
            <a:ext cx="9077107" cy="166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Building a R</a:t>
            </a:r>
            <a:r>
              <a:rPr lang="en-GB" b="1" dirty="0" err="1"/>
              <a:t>eal</a:t>
            </a:r>
            <a:r>
              <a:rPr lang="en-GB" b="1" dirty="0"/>
              <a:t>-Time Flight Map with Azure Maps, Azure Functions, Cosmos DB &amp; </a:t>
            </a:r>
            <a:r>
              <a:rPr lang="en-GB" b="1" dirty="0" err="1"/>
              <a:t>SignalR</a:t>
            </a:r>
            <a:endParaRPr lang="en-GB" b="1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317A15C-C6FF-4FBB-AC2A-7F082D2B6C0C}"/>
              </a:ext>
            </a:extLst>
          </p:cNvPr>
          <p:cNvSpPr txBox="1">
            <a:spLocks/>
          </p:cNvSpPr>
          <p:nvPr/>
        </p:nvSpPr>
        <p:spPr>
          <a:xfrm>
            <a:off x="588261" y="3156383"/>
            <a:ext cx="8371256" cy="11749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chemeClr val="tx1"/>
                </a:solidFill>
              </a:rPr>
              <a:t>Dave Theunissen</a:t>
            </a:r>
          </a:p>
          <a:p>
            <a:pPr algn="l"/>
            <a:r>
              <a:rPr lang="en-US" sz="4000" dirty="0">
                <a:solidFill>
                  <a:schemeClr val="tx1"/>
                </a:solidFill>
              </a:rPr>
              <a:t>Auckland Azure Global Bootcamp 2019</a:t>
            </a:r>
          </a:p>
          <a:p>
            <a:pPr algn="l"/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AAC553-373C-4447-8EE7-FDD1FD9C2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0" y="4475748"/>
            <a:ext cx="1022684" cy="10226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C28A86-01D4-4C37-BA83-CF7E204C8D14}"/>
              </a:ext>
            </a:extLst>
          </p:cNvPr>
          <p:cNvSpPr/>
          <p:nvPr/>
        </p:nvSpPr>
        <p:spPr>
          <a:xfrm>
            <a:off x="1610944" y="4802424"/>
            <a:ext cx="2353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sz="2400" dirty="0" err="1"/>
              <a:t>davetheunissen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4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0C76-C784-4D69-AA24-A6915AF1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4" y="365125"/>
            <a:ext cx="9420726" cy="1325563"/>
          </a:xfrm>
        </p:spPr>
        <p:txBody>
          <a:bodyPr/>
          <a:lstStyle/>
          <a:p>
            <a:r>
              <a:rPr lang="en-NZ" dirty="0"/>
              <a:t>Azure 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4675A-3CAA-4F1B-9495-C9AF8165485B}"/>
              </a:ext>
            </a:extLst>
          </p:cNvPr>
          <p:cNvSpPr txBox="1"/>
          <p:nvPr/>
        </p:nvSpPr>
        <p:spPr>
          <a:xfrm>
            <a:off x="838200" y="1690688"/>
            <a:ext cx="8922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Azure Maps is a portfolio of geospatial service APIs that enable developers to create location aware solutions.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B5755-372B-4B2E-8045-C3586703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83640"/>
            <a:ext cx="5595978" cy="2862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49EA2-1548-4FC8-918B-99D17EB3A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50" y="3416720"/>
            <a:ext cx="4994853" cy="2947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7C239A-4C13-4603-B09E-829579FFC96A}"/>
              </a:ext>
            </a:extLst>
          </p:cNvPr>
          <p:cNvSpPr txBox="1"/>
          <p:nvPr/>
        </p:nvSpPr>
        <p:spPr>
          <a:xfrm>
            <a:off x="2634953" y="5645923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Geospatial Imaging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B8861-82D0-45F2-85F0-4414CBB4DF94}"/>
              </a:ext>
            </a:extLst>
          </p:cNvPr>
          <p:cNvSpPr txBox="1"/>
          <p:nvPr/>
        </p:nvSpPr>
        <p:spPr>
          <a:xfrm>
            <a:off x="8451842" y="3056691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Android SDK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C26EE8-8D41-449B-95BC-9277C4BD7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796"/>
            <a:ext cx="869600" cy="111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4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AF1-8107-4133-9198-12988453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063" y="365125"/>
            <a:ext cx="9043736" cy="1325563"/>
          </a:xfrm>
        </p:spPr>
        <p:txBody>
          <a:bodyPr/>
          <a:lstStyle/>
          <a:p>
            <a:r>
              <a:rPr lang="en-NZ" dirty="0"/>
              <a:t>Azure </a:t>
            </a:r>
            <a:r>
              <a:rPr lang="en-NZ" dirty="0" err="1"/>
              <a:t>SignalR</a:t>
            </a:r>
            <a:endParaRPr lang="en-NZ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E0F05-A090-421B-9AB5-1A5DB0E28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288131" cy="12881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90F9E-AA19-4F7A-8AB7-53672282BF80}"/>
              </a:ext>
            </a:extLst>
          </p:cNvPr>
          <p:cNvSpPr txBox="1"/>
          <p:nvPr/>
        </p:nvSpPr>
        <p:spPr>
          <a:xfrm>
            <a:off x="838200" y="1690688"/>
            <a:ext cx="8922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Azure </a:t>
            </a:r>
            <a:r>
              <a:rPr lang="en-NZ" sz="2400" dirty="0" err="1"/>
              <a:t>SignalR</a:t>
            </a:r>
            <a:r>
              <a:rPr lang="en-NZ" sz="2400" dirty="0"/>
              <a:t> Service enables developers to quickly and easily add real-time two way communication to their web apps over HTTP without the nee to refresh the client or poll the server.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D9667-6966-4BB7-A7C5-BD9D331A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484" y="2827735"/>
            <a:ext cx="5768591" cy="389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9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BB230-E2AB-4EEA-9C45-86C2AABE5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6" y="365125"/>
            <a:ext cx="2097504" cy="1101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22CD6-705B-4C2C-B1DB-F32DE7C3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938" y="365125"/>
            <a:ext cx="9091862" cy="1325563"/>
          </a:xfrm>
        </p:spPr>
        <p:txBody>
          <a:bodyPr/>
          <a:lstStyle/>
          <a:p>
            <a:r>
              <a:rPr lang="en-NZ" dirty="0"/>
              <a:t>Azure Cosmos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15688-6618-49FE-AC4B-09F52A8CC092}"/>
              </a:ext>
            </a:extLst>
          </p:cNvPr>
          <p:cNvSpPr txBox="1"/>
          <p:nvPr/>
        </p:nvSpPr>
        <p:spPr>
          <a:xfrm>
            <a:off x="838200" y="1690688"/>
            <a:ext cx="8922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Azure Cosmos DB is a globally distributed and highly available multi-model database “for managing data at planet scale”.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31369-987B-4641-AF89-82863277D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27" y="2454185"/>
            <a:ext cx="7428345" cy="44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8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F84E-7BB8-47DE-9B5B-4911500F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42" y="365125"/>
            <a:ext cx="8922858" cy="1325563"/>
          </a:xfrm>
        </p:spPr>
        <p:txBody>
          <a:bodyPr/>
          <a:lstStyle/>
          <a:p>
            <a:r>
              <a:rPr lang="en-NZ" dirty="0"/>
              <a:t>Azure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C9BFF-9342-44F4-B8A9-300D4A800260}"/>
              </a:ext>
            </a:extLst>
          </p:cNvPr>
          <p:cNvSpPr txBox="1"/>
          <p:nvPr/>
        </p:nvSpPr>
        <p:spPr>
          <a:xfrm>
            <a:off x="838200" y="1546309"/>
            <a:ext cx="8922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Azure Functions provide a platform for event driven serverless compute.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528A2-43E8-4B3B-9740-A413B952F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99" y="2050632"/>
            <a:ext cx="8261685" cy="4647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BF301-32BD-4AF2-B7B1-42D2151DF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3032"/>
            <a:ext cx="1471863" cy="1006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3EEB9-E212-4C30-80C5-A5EA192E1679}"/>
              </a:ext>
            </a:extLst>
          </p:cNvPr>
          <p:cNvSpPr txBox="1"/>
          <p:nvPr/>
        </p:nvSpPr>
        <p:spPr>
          <a:xfrm>
            <a:off x="577516" y="3007895"/>
            <a:ext cx="2711116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NZ" sz="2400" dirty="0"/>
              <a:t>Input Bindings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NZ" sz="2400" dirty="0"/>
              <a:t>Output Bindings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NZ" sz="2400" dirty="0"/>
              <a:t>Triggers</a:t>
            </a:r>
          </a:p>
        </p:txBody>
      </p:sp>
    </p:spTree>
    <p:extLst>
      <p:ext uri="{BB962C8B-B14F-4D97-AF65-F5344CB8AC3E}">
        <p14:creationId xmlns:p14="http://schemas.microsoft.com/office/powerpoint/2010/main" val="413309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0C5A-8FBF-4921-B4A2-F07D0659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are we going to build?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3FB09-F304-438A-98F4-B35AE0D6B34D}"/>
              </a:ext>
            </a:extLst>
          </p:cNvPr>
          <p:cNvSpPr/>
          <p:nvPr/>
        </p:nvSpPr>
        <p:spPr>
          <a:xfrm>
            <a:off x="2747210" y="1966846"/>
            <a:ext cx="669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>
                <a:hlinkClick r:id="rId2"/>
              </a:rPr>
              <a:t>https://dtflightappgsa.z19.web.core.windows.net/index-signalr.html</a:t>
            </a:r>
            <a:endParaRPr lang="en-NZ" dirty="0"/>
          </a:p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86F93-8CF4-4BDC-B795-89D4083B9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89" y="2382754"/>
            <a:ext cx="7628021" cy="4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5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54B8-A220-4286-858C-8AC427745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963"/>
            <a:ext cx="10515600" cy="1325563"/>
          </a:xfrm>
        </p:spPr>
        <p:txBody>
          <a:bodyPr/>
          <a:lstStyle/>
          <a:p>
            <a:r>
              <a:rPr lang="en-NZ" dirty="0"/>
              <a:t>Application Flow @ 10,000ft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8F1C3F-6C9E-4549-9288-B7DA74335C26}"/>
              </a:ext>
            </a:extLst>
          </p:cNvPr>
          <p:cNvSpPr/>
          <p:nvPr/>
        </p:nvSpPr>
        <p:spPr bwMode="auto">
          <a:xfrm>
            <a:off x="4711648" y="1146351"/>
            <a:ext cx="2202879" cy="4800600"/>
          </a:xfrm>
          <a:prstGeom prst="rect">
            <a:avLst/>
          </a:prstGeom>
          <a:solidFill>
            <a:srgbClr val="1F378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C30B6-B6E8-4DC2-B388-62A7DE3C9A18}"/>
              </a:ext>
            </a:extLst>
          </p:cNvPr>
          <p:cNvSpPr/>
          <p:nvPr/>
        </p:nvSpPr>
        <p:spPr bwMode="auto">
          <a:xfrm>
            <a:off x="7334204" y="1146351"/>
            <a:ext cx="2202879" cy="4800600"/>
          </a:xfrm>
          <a:prstGeom prst="rect">
            <a:avLst/>
          </a:prstGeom>
          <a:solidFill>
            <a:srgbClr val="07214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6DE02-4FEF-4CA7-8B5A-C9E8C99513A6}"/>
              </a:ext>
            </a:extLst>
          </p:cNvPr>
          <p:cNvSpPr/>
          <p:nvPr/>
        </p:nvSpPr>
        <p:spPr bwMode="auto">
          <a:xfrm>
            <a:off x="957099" y="1116931"/>
            <a:ext cx="3334872" cy="4800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452EA-0DDB-4BEF-AF8B-7AA6A7943680}"/>
              </a:ext>
            </a:extLst>
          </p:cNvPr>
          <p:cNvSpPr txBox="1"/>
          <p:nvPr/>
        </p:nvSpPr>
        <p:spPr>
          <a:xfrm>
            <a:off x="2018502" y="1435462"/>
            <a:ext cx="219207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</a:p>
        </p:txBody>
      </p:sp>
      <p:sp>
        <p:nvSpPr>
          <p:cNvPr id="8" name="Can 11">
            <a:extLst>
              <a:ext uri="{FF2B5EF4-FFF2-40B4-BE49-F238E27FC236}">
                <a16:creationId xmlns:a16="http://schemas.microsoft.com/office/drawing/2014/main" id="{593C5B0E-143D-4DAD-897C-AA9A8E088D6B}"/>
              </a:ext>
            </a:extLst>
          </p:cNvPr>
          <p:cNvSpPr/>
          <p:nvPr/>
        </p:nvSpPr>
        <p:spPr bwMode="auto">
          <a:xfrm>
            <a:off x="1619738" y="2446119"/>
            <a:ext cx="2030507" cy="1223683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Collection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0E7E03C-B7F9-4E60-B4C9-97B456F2D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35859"/>
              </p:ext>
            </p:extLst>
          </p:nvPr>
        </p:nvGraphicFramePr>
        <p:xfrm>
          <a:off x="1260404" y="4195394"/>
          <a:ext cx="2749176" cy="915314"/>
        </p:xfrm>
        <a:graphic>
          <a:graphicData uri="http://schemas.openxmlformats.org/drawingml/2006/table">
            <a:tbl>
              <a:tblPr bandCol="1">
                <a:tableStyleId>{3C2FFA5D-87B4-456A-9821-1D502468CF0F}</a:tableStyleId>
              </a:tblPr>
              <a:tblGrid>
                <a:gridCol w="343647">
                  <a:extLst>
                    <a:ext uri="{9D8B030D-6E8A-4147-A177-3AD203B41FA5}">
                      <a16:colId xmlns:a16="http://schemas.microsoft.com/office/drawing/2014/main" val="361443719"/>
                    </a:ext>
                  </a:extLst>
                </a:gridCol>
                <a:gridCol w="343647">
                  <a:extLst>
                    <a:ext uri="{9D8B030D-6E8A-4147-A177-3AD203B41FA5}">
                      <a16:colId xmlns:a16="http://schemas.microsoft.com/office/drawing/2014/main" val="2034590310"/>
                    </a:ext>
                  </a:extLst>
                </a:gridCol>
                <a:gridCol w="343647">
                  <a:extLst>
                    <a:ext uri="{9D8B030D-6E8A-4147-A177-3AD203B41FA5}">
                      <a16:colId xmlns:a16="http://schemas.microsoft.com/office/drawing/2014/main" val="1423643502"/>
                    </a:ext>
                  </a:extLst>
                </a:gridCol>
                <a:gridCol w="343647">
                  <a:extLst>
                    <a:ext uri="{9D8B030D-6E8A-4147-A177-3AD203B41FA5}">
                      <a16:colId xmlns:a16="http://schemas.microsoft.com/office/drawing/2014/main" val="3770919078"/>
                    </a:ext>
                  </a:extLst>
                </a:gridCol>
                <a:gridCol w="343647">
                  <a:extLst>
                    <a:ext uri="{9D8B030D-6E8A-4147-A177-3AD203B41FA5}">
                      <a16:colId xmlns:a16="http://schemas.microsoft.com/office/drawing/2014/main" val="3588102983"/>
                    </a:ext>
                  </a:extLst>
                </a:gridCol>
                <a:gridCol w="343647">
                  <a:extLst>
                    <a:ext uri="{9D8B030D-6E8A-4147-A177-3AD203B41FA5}">
                      <a16:colId xmlns:a16="http://schemas.microsoft.com/office/drawing/2014/main" val="627442162"/>
                    </a:ext>
                  </a:extLst>
                </a:gridCol>
                <a:gridCol w="343647">
                  <a:extLst>
                    <a:ext uri="{9D8B030D-6E8A-4147-A177-3AD203B41FA5}">
                      <a16:colId xmlns:a16="http://schemas.microsoft.com/office/drawing/2014/main" val="1402617532"/>
                    </a:ext>
                  </a:extLst>
                </a:gridCol>
                <a:gridCol w="343647">
                  <a:extLst>
                    <a:ext uri="{9D8B030D-6E8A-4147-A177-3AD203B41FA5}">
                      <a16:colId xmlns:a16="http://schemas.microsoft.com/office/drawing/2014/main" val="4179271776"/>
                    </a:ext>
                  </a:extLst>
                </a:gridCol>
              </a:tblGrid>
              <a:tr h="9153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02397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0A809FD-1DC5-4764-90A4-65671241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28" y="1361170"/>
            <a:ext cx="1483659" cy="776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43B79-D0D2-48ED-80CC-7F1DCAEF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842" y="2686621"/>
            <a:ext cx="1056495" cy="9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12B7DC-0F01-405F-9E41-EE66DCE8AAE9}"/>
              </a:ext>
            </a:extLst>
          </p:cNvPr>
          <p:cNvSpPr txBox="1"/>
          <p:nvPr/>
        </p:nvSpPr>
        <p:spPr>
          <a:xfrm>
            <a:off x="4793995" y="3546651"/>
            <a:ext cx="2038187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Azure Functions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63D3C-610B-4A79-85EA-BEB030B2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658" y="2734954"/>
            <a:ext cx="877969" cy="886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E29B51-6865-4AB3-8842-101D09274E30}"/>
              </a:ext>
            </a:extLst>
          </p:cNvPr>
          <p:cNvSpPr txBox="1"/>
          <p:nvPr/>
        </p:nvSpPr>
        <p:spPr>
          <a:xfrm>
            <a:off x="7545594" y="3546199"/>
            <a:ext cx="1780103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Azure SignalR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92891B-88C8-43FB-9495-A96895371B46}"/>
              </a:ext>
            </a:extLst>
          </p:cNvPr>
          <p:cNvCxnSpPr>
            <a:cxnSpLocks/>
          </p:cNvCxnSpPr>
          <p:nvPr/>
        </p:nvCxnSpPr>
        <p:spPr>
          <a:xfrm>
            <a:off x="2575230" y="3683249"/>
            <a:ext cx="0" cy="449313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D9E586-9B5E-4332-8C9B-008C1FEB1B12}"/>
              </a:ext>
            </a:extLst>
          </p:cNvPr>
          <p:cNvSpPr txBox="1"/>
          <p:nvPr/>
        </p:nvSpPr>
        <p:spPr>
          <a:xfrm>
            <a:off x="1721238" y="5057296"/>
            <a:ext cx="170835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Change Feed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2E787-2743-44ED-A640-F809730CEED1}"/>
              </a:ext>
            </a:extLst>
          </p:cNvPr>
          <p:cNvSpPr txBox="1"/>
          <p:nvPr/>
        </p:nvSpPr>
        <p:spPr>
          <a:xfrm>
            <a:off x="10337771" y="2217946"/>
            <a:ext cx="1700850" cy="290233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Browser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Desktop App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Mobile App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227D2F-438D-463F-88E5-8D5CA1C08685}"/>
              </a:ext>
            </a:extLst>
          </p:cNvPr>
          <p:cNvCxnSpPr>
            <a:cxnSpLocks/>
          </p:cNvCxnSpPr>
          <p:nvPr/>
        </p:nvCxnSpPr>
        <p:spPr>
          <a:xfrm flipH="1">
            <a:off x="2575415" y="5559964"/>
            <a:ext cx="1" cy="898347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4A104C-4EAB-4FE0-8181-66BF7C57CC48}"/>
              </a:ext>
            </a:extLst>
          </p:cNvPr>
          <p:cNvCxnSpPr>
            <a:cxnSpLocks/>
          </p:cNvCxnSpPr>
          <p:nvPr/>
        </p:nvCxnSpPr>
        <p:spPr>
          <a:xfrm flipV="1">
            <a:off x="5476912" y="5946951"/>
            <a:ext cx="1" cy="493449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5B4C0C-19FC-4660-A86D-F4FFD6C1429C}"/>
              </a:ext>
            </a:extLst>
          </p:cNvPr>
          <p:cNvCxnSpPr>
            <a:cxnSpLocks/>
          </p:cNvCxnSpPr>
          <p:nvPr/>
        </p:nvCxnSpPr>
        <p:spPr>
          <a:xfrm flipV="1">
            <a:off x="2575230" y="6421867"/>
            <a:ext cx="2901682" cy="16007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0EF1E3-7291-402C-9C5B-BF134C3BB198}"/>
              </a:ext>
            </a:extLst>
          </p:cNvPr>
          <p:cNvCxnSpPr>
            <a:cxnSpLocks/>
          </p:cNvCxnSpPr>
          <p:nvPr/>
        </p:nvCxnSpPr>
        <p:spPr>
          <a:xfrm flipV="1">
            <a:off x="6195717" y="5945688"/>
            <a:ext cx="1" cy="493449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95B2B9-190C-4CEB-94F1-F2D9EBF2DE24}"/>
              </a:ext>
            </a:extLst>
          </p:cNvPr>
          <p:cNvCxnSpPr>
            <a:cxnSpLocks/>
          </p:cNvCxnSpPr>
          <p:nvPr/>
        </p:nvCxnSpPr>
        <p:spPr>
          <a:xfrm>
            <a:off x="6195717" y="6410980"/>
            <a:ext cx="1800940" cy="0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BB38A1-6932-4A87-8B88-6734513673F3}"/>
              </a:ext>
            </a:extLst>
          </p:cNvPr>
          <p:cNvCxnSpPr>
            <a:cxnSpLocks/>
          </p:cNvCxnSpPr>
          <p:nvPr/>
        </p:nvCxnSpPr>
        <p:spPr>
          <a:xfrm flipV="1">
            <a:off x="7996657" y="5944425"/>
            <a:ext cx="1" cy="493449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25DBDC-0864-45AD-A4E7-82AFF17EED06}"/>
              </a:ext>
            </a:extLst>
          </p:cNvPr>
          <p:cNvCxnSpPr>
            <a:cxnSpLocks/>
          </p:cNvCxnSpPr>
          <p:nvPr/>
        </p:nvCxnSpPr>
        <p:spPr>
          <a:xfrm flipV="1">
            <a:off x="8867264" y="5953976"/>
            <a:ext cx="1" cy="493449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8FD7F0-973E-4C31-935B-69646C34EC90}"/>
              </a:ext>
            </a:extLst>
          </p:cNvPr>
          <p:cNvCxnSpPr>
            <a:cxnSpLocks/>
          </p:cNvCxnSpPr>
          <p:nvPr/>
        </p:nvCxnSpPr>
        <p:spPr>
          <a:xfrm>
            <a:off x="8867264" y="6432715"/>
            <a:ext cx="1072471" cy="0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03605D-3CE2-4099-B5C7-F683498F418E}"/>
              </a:ext>
            </a:extLst>
          </p:cNvPr>
          <p:cNvCxnSpPr>
            <a:cxnSpLocks/>
          </p:cNvCxnSpPr>
          <p:nvPr/>
        </p:nvCxnSpPr>
        <p:spPr>
          <a:xfrm flipV="1">
            <a:off x="9886494" y="3831621"/>
            <a:ext cx="295287" cy="1262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4A0509-7946-45A5-A3E2-6CB6FD47CDFB}"/>
              </a:ext>
            </a:extLst>
          </p:cNvPr>
          <p:cNvCxnSpPr>
            <a:cxnSpLocks/>
          </p:cNvCxnSpPr>
          <p:nvPr/>
        </p:nvCxnSpPr>
        <p:spPr>
          <a:xfrm>
            <a:off x="9916854" y="3819789"/>
            <a:ext cx="0" cy="2619348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71BC6390-F7BC-4BA9-BC00-B8321CF01F6C}"/>
              </a:ext>
            </a:extLst>
          </p:cNvPr>
          <p:cNvSpPr/>
          <p:nvPr/>
        </p:nvSpPr>
        <p:spPr>
          <a:xfrm>
            <a:off x="10181781" y="2109943"/>
            <a:ext cx="191137" cy="3425687"/>
          </a:xfrm>
          <a:prstGeom prst="leftBracket">
            <a:avLst/>
          </a:prstGeom>
          <a:ln w="508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BECFF4-A836-4E87-8AA7-0BC97257289B}"/>
              </a:ext>
            </a:extLst>
          </p:cNvPr>
          <p:cNvSpPr/>
          <p:nvPr/>
        </p:nvSpPr>
        <p:spPr bwMode="auto">
          <a:xfrm>
            <a:off x="2682801" y="3751139"/>
            <a:ext cx="374652" cy="37465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B75D96-07F0-429F-A7B5-7B145C6112C6}"/>
              </a:ext>
            </a:extLst>
          </p:cNvPr>
          <p:cNvSpPr/>
          <p:nvPr/>
        </p:nvSpPr>
        <p:spPr bwMode="auto">
          <a:xfrm>
            <a:off x="3840202" y="5993252"/>
            <a:ext cx="374652" cy="37465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C7D725-33F2-43BD-BC18-C56C37D72C41}"/>
              </a:ext>
            </a:extLst>
          </p:cNvPr>
          <p:cNvSpPr/>
          <p:nvPr/>
        </p:nvSpPr>
        <p:spPr bwMode="auto">
          <a:xfrm>
            <a:off x="6941421" y="5993252"/>
            <a:ext cx="374652" cy="37465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2515530-9861-4F61-9E4B-03641D5C4C32}"/>
              </a:ext>
            </a:extLst>
          </p:cNvPr>
          <p:cNvSpPr/>
          <p:nvPr/>
        </p:nvSpPr>
        <p:spPr bwMode="auto">
          <a:xfrm>
            <a:off x="9216173" y="5993252"/>
            <a:ext cx="374652" cy="37465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466071-0138-4362-8D56-484BD1987B70}"/>
              </a:ext>
            </a:extLst>
          </p:cNvPr>
          <p:cNvGrpSpPr/>
          <p:nvPr/>
        </p:nvGrpSpPr>
        <p:grpSpPr>
          <a:xfrm>
            <a:off x="207525" y="2412835"/>
            <a:ext cx="1374703" cy="972177"/>
            <a:chOff x="175441" y="1720312"/>
            <a:chExt cx="1374703" cy="972177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443AE5B-BFEB-4148-920E-0BE364113B82}"/>
                </a:ext>
              </a:extLst>
            </p:cNvPr>
            <p:cNvCxnSpPr/>
            <p:nvPr/>
          </p:nvCxnSpPr>
          <p:spPr>
            <a:xfrm>
              <a:off x="363071" y="2218765"/>
              <a:ext cx="1187073" cy="0"/>
            </a:xfrm>
            <a:prstGeom prst="straightConnector1">
              <a:avLst/>
            </a:prstGeom>
            <a:ln w="50800">
              <a:solidFill>
                <a:schemeClr val="bg1">
                  <a:lumMod val="6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A9F66E0-CD72-482E-BEE3-DE84EEF14978}"/>
                </a:ext>
              </a:extLst>
            </p:cNvPr>
            <p:cNvSpPr/>
            <p:nvPr/>
          </p:nvSpPr>
          <p:spPr bwMode="auto">
            <a:xfrm>
              <a:off x="695591" y="2317837"/>
              <a:ext cx="374652" cy="37465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B72123-818E-4042-A348-02CE0EC41C6A}"/>
                </a:ext>
              </a:extLst>
            </p:cNvPr>
            <p:cNvSpPr txBox="1"/>
            <p:nvPr/>
          </p:nvSpPr>
          <p:spPr>
            <a:xfrm>
              <a:off x="175441" y="1720312"/>
              <a:ext cx="124566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Changes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9B8B7F0-36B5-4126-BF38-541AC71CC429}"/>
              </a:ext>
            </a:extLst>
          </p:cNvPr>
          <p:cNvSpPr txBox="1"/>
          <p:nvPr/>
        </p:nvSpPr>
        <p:spPr>
          <a:xfrm>
            <a:off x="2883336" y="6385144"/>
            <a:ext cx="228838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Cosmos DB trigger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C5593-0184-44F2-B435-FF3214A14908}"/>
              </a:ext>
            </a:extLst>
          </p:cNvPr>
          <p:cNvSpPr txBox="1"/>
          <p:nvPr/>
        </p:nvSpPr>
        <p:spPr>
          <a:xfrm>
            <a:off x="5722703" y="6406023"/>
            <a:ext cx="272895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SignalR output binding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CBD660-57D8-4E02-8589-865EE473602E}"/>
              </a:ext>
            </a:extLst>
          </p:cNvPr>
          <p:cNvSpPr txBox="1"/>
          <p:nvPr/>
        </p:nvSpPr>
        <p:spPr>
          <a:xfrm>
            <a:off x="8585518" y="6407644"/>
            <a:ext cx="163596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WebSockets</a:t>
            </a:r>
          </a:p>
        </p:txBody>
      </p:sp>
    </p:spTree>
    <p:extLst>
      <p:ext uri="{BB962C8B-B14F-4D97-AF65-F5344CB8AC3E}">
        <p14:creationId xmlns:p14="http://schemas.microsoft.com/office/powerpoint/2010/main" val="41679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/>
      <p:bldP spid="14" grpId="0"/>
      <p:bldP spid="16" grpId="0"/>
      <p:bldP spid="17" grpId="0"/>
      <p:bldP spid="28" grpId="0" animBg="1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183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Azure Maps</vt:lpstr>
      <vt:lpstr>Azure SignalR</vt:lpstr>
      <vt:lpstr>Azure Cosmos DB</vt:lpstr>
      <vt:lpstr>Azure Functions</vt:lpstr>
      <vt:lpstr>What are we going to build?</vt:lpstr>
      <vt:lpstr>Application Flow @ 10,000ft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Theunissen</dc:creator>
  <cp:lastModifiedBy>Dave Theunissen</cp:lastModifiedBy>
  <cp:revision>5</cp:revision>
  <dcterms:created xsi:type="dcterms:W3CDTF">2019-04-26T18:23:07Z</dcterms:created>
  <dcterms:modified xsi:type="dcterms:W3CDTF">2019-04-26T19:18:27Z</dcterms:modified>
</cp:coreProperties>
</file>